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  <p:sldMasterId id="2147483661" r:id="rId2"/>
  </p:sldMasterIdLst>
  <p:notesMasterIdLst>
    <p:notesMasterId r:id="rId16"/>
  </p:notesMasterIdLst>
  <p:sldIdLst>
    <p:sldId id="32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0A10FFD-B483-4D6E-AB12-F2C83773BF57}">
  <a:tblStyle styleId="{40A10FFD-B483-4D6E-AB12-F2C83773BF57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7E8E7"/>
          </a:solidFill>
        </a:fill>
      </a:tcStyle>
    </a:wholeTbl>
    <a:band1H>
      <a:tcTxStyle/>
      <a:tcStyle>
        <a:tcBdr/>
        <a:fill>
          <a:solidFill>
            <a:srgbClr val="EFCE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FCE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39" autoAdjust="0"/>
    <p:restoredTop sz="94674"/>
  </p:normalViewPr>
  <p:slideViewPr>
    <p:cSldViewPr snapToGrid="0">
      <p:cViewPr varScale="1">
        <p:scale>
          <a:sx n="108" d="100"/>
          <a:sy n="108" d="100"/>
        </p:scale>
        <p:origin x="10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872083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Shape 2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Shape 2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tabLst/>
              <a:defRPr/>
            </a:pPr>
            <a:r>
              <a:rPr lang="en-GB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Uses: facts; instant decisions made in the moment; </a:t>
            </a:r>
            <a:r>
              <a:rPr lang="en-GB" sz="11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</a:t>
            </a:r>
            <a:r>
              <a:rPr lang="en-GB" sz="11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 assumption about the present; predictions/beliefs (often following </a:t>
            </a:r>
            <a:r>
              <a:rPr lang="en-GB" sz="1100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think, I’m sure, I know, etc.</a:t>
            </a:r>
            <a:r>
              <a:rPr lang="en-GB" sz="11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)</a:t>
            </a:r>
            <a:endParaRPr lang="en-GB" sz="1100" b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tabLst/>
              <a:defRPr/>
            </a:pPr>
            <a:endParaRPr lang="en-GB" sz="11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Open Sans"/>
              <a:buNone/>
              <a:defRPr sz="11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GB"/>
              <a:t>Copyright © 2018 by Pearson Education      Gold Experience 2nd Edition C1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ctr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207679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0953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502978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36865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186927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149345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775410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52818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407545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95734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349889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36540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261327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794610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537294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174044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831039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71781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070133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909972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575398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608391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76474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3666103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966584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960757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395376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98376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996217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605463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1699450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09548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095752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244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704547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C1</a:t>
            </a:r>
            <a:br>
              <a:rPr lang="pl-PL" dirty="0"/>
            </a:br>
            <a:r>
              <a:rPr lang="pl-PL" dirty="0" err="1"/>
              <a:t>ways</a:t>
            </a:r>
            <a:r>
              <a:rPr lang="pl-PL" dirty="0"/>
              <a:t> of </a:t>
            </a:r>
            <a:r>
              <a:rPr lang="pl-PL" dirty="0" err="1"/>
              <a:t>talking</a:t>
            </a:r>
            <a:r>
              <a:rPr lang="pl-PL" dirty="0"/>
              <a:t> </a:t>
            </a:r>
            <a:r>
              <a:rPr lang="pl-PL" dirty="0" err="1"/>
              <a:t>about</a:t>
            </a:r>
            <a:r>
              <a:rPr lang="pl-PL" dirty="0"/>
              <a:t> the </a:t>
            </a:r>
            <a:r>
              <a:rPr lang="pl-PL" dirty="0" err="1"/>
              <a:t>future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7;p72">
            <a:extLst>
              <a:ext uri="{FF2B5EF4-FFF2-40B4-BE49-F238E27FC236}">
                <a16:creationId xmlns:a16="http://schemas.microsoft.com/office/drawing/2014/main" id="{89EDBE02-5754-4A66-9722-9C8DE0AC6A0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516;p72">
            <a:extLst>
              <a:ext uri="{FF2B5EF4-FFF2-40B4-BE49-F238E27FC236}">
                <a16:creationId xmlns:a16="http://schemas.microsoft.com/office/drawing/2014/main" id="{BE80073F-A3F0-4AD1-B0C1-6C85912A7C79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</a:t>
            </a:r>
            <a:r>
              <a:rPr kumimoji="0" lang="pl-PL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: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5249041"/>
      </p:ext>
    </p:extLst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1" name="Shape 211"/>
          <p:cNvGraphicFramePr/>
          <p:nvPr/>
        </p:nvGraphicFramePr>
        <p:xfrm>
          <a:off x="1738770" y="1348519"/>
          <a:ext cx="8830000" cy="2495325"/>
        </p:xfrm>
        <a:graphic>
          <a:graphicData uri="http://schemas.openxmlformats.org/drawingml/2006/table">
            <a:tbl>
              <a:tblPr firstRow="1" bandRow="1">
                <a:noFill/>
                <a:tableStyleId>{40A10FFD-B483-4D6E-AB12-F2C83773BF57}</a:tableStyleId>
              </a:tblPr>
              <a:tblGrid>
                <a:gridCol w="441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15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2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Uses</a:t>
                      </a:r>
                      <a:endParaRPr sz="1600" b="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Examples</a:t>
                      </a:r>
                      <a:endParaRPr sz="1600" b="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4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tide is going to rise soon.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4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mayor is going to make a speech at the conference.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4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It’s going to rain soon.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2" name="Shape 212"/>
          <p:cNvSpPr txBox="1"/>
          <p:nvPr/>
        </p:nvSpPr>
        <p:spPr>
          <a:xfrm>
            <a:off x="1738775" y="3296100"/>
            <a:ext cx="4382700" cy="3693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Predictions based on observation</a:t>
            </a:r>
            <a:endParaRPr sz="18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3" name="Shape 213"/>
          <p:cNvSpPr txBox="1"/>
          <p:nvPr/>
        </p:nvSpPr>
        <p:spPr>
          <a:xfrm>
            <a:off x="1754975" y="1776050"/>
            <a:ext cx="4366500" cy="5886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Actions which are inevitable or unstoppable</a:t>
            </a:r>
            <a:endParaRPr sz="18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4" name="Shape 214"/>
          <p:cNvSpPr txBox="1"/>
          <p:nvPr/>
        </p:nvSpPr>
        <p:spPr>
          <a:xfrm>
            <a:off x="450601" y="229387"/>
            <a:ext cx="100092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going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</a:t>
            </a:r>
            <a:endParaRPr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5" name="Shape 215"/>
          <p:cNvSpPr txBox="1"/>
          <p:nvPr/>
        </p:nvSpPr>
        <p:spPr>
          <a:xfrm>
            <a:off x="1754975" y="2469550"/>
            <a:ext cx="4366500" cy="6162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Intentions or plans which are made before the time of speaking</a:t>
            </a:r>
            <a:endParaRPr sz="18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6" name="Shape 2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33830" y="4155708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Shape 217"/>
          <p:cNvSpPr/>
          <p:nvPr/>
        </p:nvSpPr>
        <p:spPr>
          <a:xfrm>
            <a:off x="1494175" y="4957326"/>
            <a:ext cx="2817000" cy="940200"/>
          </a:xfrm>
          <a:prstGeom prst="wedgeRoundRectCallout">
            <a:avLst>
              <a:gd name="adj1" fmla="val 88036"/>
              <a:gd name="adj2" fmla="val -74484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going to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be + </a:t>
            </a:r>
            <a:r>
              <a:rPr lang="en-US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going to 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+ infinitive</a:t>
            </a:r>
            <a:endParaRPr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8" name="Shape 218"/>
          <p:cNvSpPr/>
          <p:nvPr/>
        </p:nvSpPr>
        <p:spPr>
          <a:xfrm>
            <a:off x="7324275" y="4957325"/>
            <a:ext cx="3244500" cy="940200"/>
          </a:xfrm>
          <a:prstGeom prst="wedgeRoundRectCallout">
            <a:avLst>
              <a:gd name="adj1" fmla="val -61828"/>
              <a:gd name="adj2" fmla="val -68347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When speaking quickly, we often shorten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going to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/gənə/ or /gɒnə/.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9" name="Shape 219"/>
          <p:cNvSpPr/>
          <p:nvPr/>
        </p:nvSpPr>
        <p:spPr>
          <a:xfrm>
            <a:off x="8961075" y="6043800"/>
            <a:ext cx="2791200" cy="5886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Present tenses...</a:t>
            </a:r>
            <a:endParaRPr/>
          </a:p>
        </p:txBody>
      </p:sp>
      <p:sp>
        <p:nvSpPr>
          <p:cNvPr id="220" name="Shape 220"/>
          <p:cNvSpPr/>
          <p:nvPr/>
        </p:nvSpPr>
        <p:spPr>
          <a:xfrm rot="8806158" flipH="1">
            <a:off x="2649326" y="4396750"/>
            <a:ext cx="4421075" cy="236895"/>
          </a:xfrm>
          <a:prstGeom prst="arc">
            <a:avLst>
              <a:gd name="adj1" fmla="val 11103687"/>
              <a:gd name="adj2" fmla="val 21507015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" name="Google Shape;65;p15">
            <a:extLst>
              <a:ext uri="{FF2B5EF4-FFF2-40B4-BE49-F238E27FC236}">
                <a16:creationId xmlns:a16="http://schemas.microsoft.com/office/drawing/2014/main" id="{803A5001-0AE1-475E-B67A-95EF9C62A6A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" name="Shape 225"/>
          <p:cNvGraphicFramePr/>
          <p:nvPr/>
        </p:nvGraphicFramePr>
        <p:xfrm>
          <a:off x="757870" y="1541569"/>
          <a:ext cx="10639550" cy="3903725"/>
        </p:xfrm>
        <a:graphic>
          <a:graphicData uri="http://schemas.openxmlformats.org/drawingml/2006/table">
            <a:tbl>
              <a:tblPr firstRow="1" bandRow="1">
                <a:noFill/>
                <a:tableStyleId>{40A10FFD-B483-4D6E-AB12-F2C83773BF57}</a:tableStyleId>
              </a:tblPr>
              <a:tblGrid>
                <a:gridCol w="5319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19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2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Uses</a:t>
                      </a:r>
                      <a:endParaRPr sz="1600" b="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Examples</a:t>
                      </a:r>
                      <a:endParaRPr sz="1600" b="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4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concert starts at 3 p.m.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4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She’s moving back to Germany in September.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4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train station is to reopen in the spring following refurbishment. 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4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As soon as you have spoken to Laura, will you call me?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4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Scott is due to arrive at 10 a.m. 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26" name="Shape 226"/>
          <p:cNvSpPr txBox="1"/>
          <p:nvPr/>
        </p:nvSpPr>
        <p:spPr>
          <a:xfrm>
            <a:off x="450601" y="229387"/>
            <a:ext cx="100092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tenses</a:t>
            </a:r>
            <a:endParaRPr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7" name="Shape 227"/>
          <p:cNvSpPr txBox="1"/>
          <p:nvPr/>
        </p:nvSpPr>
        <p:spPr>
          <a:xfrm>
            <a:off x="450600" y="1108833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can use the present tenses for the future too. Match the uses to the examples.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8" name="Shape 228"/>
          <p:cNvSpPr txBox="1"/>
          <p:nvPr/>
        </p:nvSpPr>
        <p:spPr>
          <a:xfrm>
            <a:off x="3503600" y="5632225"/>
            <a:ext cx="5319900" cy="6162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Expressions </a:t>
            </a:r>
            <a:r>
              <a:rPr lang="en-US" sz="1800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be due to, be about to, be hoped to, be bound to, be expected to + </a:t>
            </a: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verb infinitive</a:t>
            </a:r>
            <a:endParaRPr sz="1800" b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9" name="Shape 229"/>
          <p:cNvSpPr txBox="1"/>
          <p:nvPr/>
        </p:nvSpPr>
        <p:spPr>
          <a:xfrm>
            <a:off x="3503600" y="5646025"/>
            <a:ext cx="5319900" cy="5886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Present continuous for future arrangements (organised).</a:t>
            </a:r>
            <a:endParaRPr sz="18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0" name="Shape 230"/>
          <p:cNvSpPr txBox="1"/>
          <p:nvPr/>
        </p:nvSpPr>
        <p:spPr>
          <a:xfrm>
            <a:off x="3505200" y="5632225"/>
            <a:ext cx="5319900" cy="3693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Present simple for timetabled organised events.</a:t>
            </a:r>
            <a:endParaRPr sz="18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1" name="Shape 231"/>
          <p:cNvSpPr txBox="1"/>
          <p:nvPr/>
        </p:nvSpPr>
        <p:spPr>
          <a:xfrm>
            <a:off x="3505200" y="5646025"/>
            <a:ext cx="5319900" cy="5886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We use present tenses (incl. the present perfect) after time clauses like </a:t>
            </a:r>
            <a:r>
              <a:rPr lang="en-US" sz="1800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when, as soon as, before...</a:t>
            </a:r>
            <a:endParaRPr sz="1800" b="0" i="1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2" name="Shape 232"/>
          <p:cNvSpPr txBox="1"/>
          <p:nvPr/>
        </p:nvSpPr>
        <p:spPr>
          <a:xfrm>
            <a:off x="3505200" y="5646025"/>
            <a:ext cx="5319900" cy="5886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1800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be to </a:t>
            </a: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official plans or obligation.</a:t>
            </a:r>
            <a:endParaRPr sz="1800" b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" name="Google Shape;65;p15">
            <a:extLst>
              <a:ext uri="{FF2B5EF4-FFF2-40B4-BE49-F238E27FC236}">
                <a16:creationId xmlns:a16="http://schemas.microsoft.com/office/drawing/2014/main" id="{336D399B-E751-4E77-9533-BEC7E5102B4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" grpId="0" animBg="1"/>
      <p:bldP spid="229" grpId="0" animBg="1"/>
      <p:bldP spid="230" grpId="0" animBg="1"/>
      <p:bldP spid="2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7" name="Shape 237"/>
          <p:cNvGraphicFramePr/>
          <p:nvPr>
            <p:extLst>
              <p:ext uri="{D42A27DB-BD31-4B8C-83A1-F6EECF244321}">
                <p14:modId xmlns:p14="http://schemas.microsoft.com/office/powerpoint/2010/main" val="3230966243"/>
              </p:ext>
            </p:extLst>
          </p:nvPr>
        </p:nvGraphicFramePr>
        <p:xfrm>
          <a:off x="739975" y="1288680"/>
          <a:ext cx="10639550" cy="3903725"/>
        </p:xfrm>
        <a:graphic>
          <a:graphicData uri="http://schemas.openxmlformats.org/drawingml/2006/table">
            <a:tbl>
              <a:tblPr firstRow="1" bandRow="1">
                <a:noFill/>
                <a:tableStyleId>{40A10FFD-B483-4D6E-AB12-F2C83773BF57}</a:tableStyleId>
              </a:tblPr>
              <a:tblGrid>
                <a:gridCol w="5319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19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2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Uses</a:t>
                      </a:r>
                      <a:endParaRPr sz="1600" b="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Examples</a:t>
                      </a:r>
                      <a:endParaRPr sz="1600" b="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4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concert starts at 3 p.m.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4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She’s moving back to Germany in September.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4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train station is to reopen in the spring following refurbishment. 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4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As soon as you have spoken to Laura, will you call me?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4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Scott is due to arrive at 10 a.m. 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38" name="Shape 238"/>
          <p:cNvSpPr txBox="1"/>
          <p:nvPr/>
        </p:nvSpPr>
        <p:spPr>
          <a:xfrm>
            <a:off x="450601" y="229387"/>
            <a:ext cx="100092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tenses</a:t>
            </a:r>
            <a:endParaRPr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9" name="Shape 239"/>
          <p:cNvSpPr txBox="1"/>
          <p:nvPr/>
        </p:nvSpPr>
        <p:spPr>
          <a:xfrm>
            <a:off x="739850" y="4533587"/>
            <a:ext cx="5319900" cy="6162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Expressions </a:t>
            </a:r>
            <a:r>
              <a:rPr lang="en-US" sz="1800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be due to, be about to, be hoped to, be bound to, be expected to + </a:t>
            </a: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verb infinitive</a:t>
            </a:r>
            <a:endParaRPr sz="1800" b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0" name="Shape 240"/>
          <p:cNvSpPr txBox="1"/>
          <p:nvPr/>
        </p:nvSpPr>
        <p:spPr>
          <a:xfrm>
            <a:off x="739850" y="2441751"/>
            <a:ext cx="5319900" cy="5886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Present continuous for future arrangements (</a:t>
            </a:r>
            <a:r>
              <a:rPr lang="en-US" sz="180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organised</a:t>
            </a: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).</a:t>
            </a:r>
            <a:endParaRPr sz="18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1" name="Shape 241"/>
          <p:cNvSpPr txBox="1"/>
          <p:nvPr/>
        </p:nvSpPr>
        <p:spPr>
          <a:xfrm>
            <a:off x="739850" y="1818885"/>
            <a:ext cx="5319900" cy="3693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Present simple for timetabled </a:t>
            </a:r>
            <a:r>
              <a:rPr lang="en-US" sz="180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organised</a:t>
            </a: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events.</a:t>
            </a:r>
            <a:endParaRPr sz="18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2" name="Shape 242"/>
          <p:cNvSpPr txBox="1"/>
          <p:nvPr/>
        </p:nvSpPr>
        <p:spPr>
          <a:xfrm>
            <a:off x="739850" y="3859810"/>
            <a:ext cx="5319900" cy="5886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We use present tenses (incl. the present perfect) after time clauses like </a:t>
            </a:r>
            <a:r>
              <a:rPr lang="en-US" sz="1800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when, as soon as, before...</a:t>
            </a:r>
            <a:endParaRPr sz="1800" b="0" i="1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3" name="Shape 243"/>
          <p:cNvSpPr txBox="1"/>
          <p:nvPr/>
        </p:nvSpPr>
        <p:spPr>
          <a:xfrm>
            <a:off x="739850" y="3140668"/>
            <a:ext cx="5319900" cy="5886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1800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be to </a:t>
            </a: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official plans or obligation.</a:t>
            </a:r>
            <a:endParaRPr sz="1800" b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4" name="Shape 244"/>
          <p:cNvSpPr/>
          <p:nvPr/>
        </p:nvSpPr>
        <p:spPr>
          <a:xfrm>
            <a:off x="8861516" y="5408952"/>
            <a:ext cx="2791200" cy="11175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Let’s practise...</a:t>
            </a:r>
            <a:endParaRPr/>
          </a:p>
        </p:txBody>
      </p:sp>
      <p:pic>
        <p:nvPicPr>
          <p:cNvPr id="245" name="Shape 2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8937" y="5219595"/>
            <a:ext cx="1232746" cy="1232746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Shape 246"/>
          <p:cNvSpPr/>
          <p:nvPr/>
        </p:nvSpPr>
        <p:spPr>
          <a:xfrm>
            <a:off x="2084600" y="5546653"/>
            <a:ext cx="4269000" cy="855900"/>
          </a:xfrm>
          <a:prstGeom prst="wedgeRoundRectCallout">
            <a:avLst>
              <a:gd name="adj1" fmla="val -61213"/>
              <a:gd name="adj2" fmla="val -22383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 due to = 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expected or scheduled;</a:t>
            </a:r>
            <a:endParaRPr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 about to = 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intend to do something/be close to doing something;</a:t>
            </a:r>
            <a:endParaRPr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 bound to = 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 inevitable that.</a:t>
            </a:r>
            <a:endParaRPr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7" name="Shape 247"/>
          <p:cNvSpPr/>
          <p:nvPr/>
        </p:nvSpPr>
        <p:spPr>
          <a:xfrm rot="6436570" flipH="1">
            <a:off x="1968167" y="5008109"/>
            <a:ext cx="1435462" cy="236932"/>
          </a:xfrm>
          <a:prstGeom prst="arc">
            <a:avLst>
              <a:gd name="adj1" fmla="val 11103687"/>
              <a:gd name="adj2" fmla="val 14670064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" name="Google Shape;65;p15">
            <a:extLst>
              <a:ext uri="{FF2B5EF4-FFF2-40B4-BE49-F238E27FC236}">
                <a16:creationId xmlns:a16="http://schemas.microsoft.com/office/drawing/2014/main" id="{8CE52443-B5F1-4F27-9294-4F052E27A393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1600"/>
              <a:buFont typeface="Noto Sans Symbols"/>
              <a:buNone/>
            </a:pPr>
            <a:endParaRPr sz="1600" b="0" i="1" u="none" strike="noStrike" cap="none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3" name="Shape 253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400"/>
              <a:buFont typeface="Noto Sans Symbols"/>
              <a:buNone/>
            </a:pPr>
            <a:endParaRPr sz="1600" b="0" i="1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4" name="Shape 254"/>
          <p:cNvSpPr txBox="1"/>
          <p:nvPr/>
        </p:nvSpPr>
        <p:spPr>
          <a:xfrm>
            <a:off x="514975" y="1578376"/>
            <a:ext cx="11430000" cy="5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/>
            </a:pPr>
            <a:r>
              <a:rPr lang="en-US" sz="1600"/>
              <a:t>When Fred …. (get back), we should leave straight away.</a:t>
            </a: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Shape 255"/>
          <p:cNvSpPr txBox="1"/>
          <p:nvPr/>
        </p:nvSpPr>
        <p:spPr>
          <a:xfrm>
            <a:off x="984815" y="1925175"/>
            <a:ext cx="10637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When Fred gets back, we should leave straight away.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Shape 257"/>
          <p:cNvSpPr txBox="1"/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8" name="Shape 258"/>
          <p:cNvSpPr txBox="1"/>
          <p:nvPr/>
        </p:nvSpPr>
        <p:spPr>
          <a:xfrm>
            <a:off x="464551" y="905812"/>
            <a:ext cx="114804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 the correct form of the verbs in brackets to complete the gaps. Justify your choices.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Arial"/>
              <a:buNone/>
            </a:pPr>
            <a:endParaRPr sz="2000" b="1" i="1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9" name="Shape 259"/>
          <p:cNvSpPr txBox="1"/>
          <p:nvPr/>
        </p:nvSpPr>
        <p:spPr>
          <a:xfrm>
            <a:off x="514975" y="2293675"/>
            <a:ext cx="10637700" cy="5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2"/>
            </a:pPr>
            <a:r>
              <a:rPr lang="en-US" sz="1600"/>
              <a:t>By the time she listens to your message, you …. (fly) to New York and I </a:t>
            </a:r>
            <a:r>
              <a:rPr lang="en-US" sz="1600">
                <a:solidFill>
                  <a:schemeClr val="dk1"/>
                </a:solidFill>
              </a:rPr>
              <a:t>….</a:t>
            </a:r>
            <a:r>
              <a:rPr lang="en-US" sz="1600"/>
              <a:t> (hopefully/finish) this essay that </a:t>
            </a:r>
            <a:r>
              <a:rPr lang="en-US" sz="1600">
                <a:solidFill>
                  <a:schemeClr val="dk1"/>
                </a:solidFill>
              </a:rPr>
              <a:t>….</a:t>
            </a:r>
            <a:r>
              <a:rPr lang="en-US" sz="1600"/>
              <a:t> (due/be handed in) tomorrow. 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Shape 260"/>
          <p:cNvSpPr txBox="1"/>
          <p:nvPr/>
        </p:nvSpPr>
        <p:spPr>
          <a:xfrm>
            <a:off x="514975" y="3442076"/>
            <a:ext cx="11430000" cy="5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3"/>
            </a:pPr>
            <a:r>
              <a:rPr lang="en-US" sz="1600"/>
              <a:t>A: It looks like there </a:t>
            </a:r>
            <a:r>
              <a:rPr lang="en-US" sz="1600">
                <a:solidFill>
                  <a:schemeClr val="dk1"/>
                </a:solidFill>
              </a:rPr>
              <a:t>….</a:t>
            </a:r>
            <a:r>
              <a:rPr lang="en-US" sz="1600"/>
              <a:t> (be) a storm.   B: I </a:t>
            </a:r>
            <a:r>
              <a:rPr lang="en-US" sz="1600">
                <a:solidFill>
                  <a:schemeClr val="dk1"/>
                </a:solidFill>
              </a:rPr>
              <a:t>….</a:t>
            </a:r>
            <a:r>
              <a:rPr lang="en-US" sz="1600"/>
              <a:t> (get) the washing in off the line then.</a:t>
            </a: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Shape 261"/>
          <p:cNvSpPr txBox="1"/>
          <p:nvPr/>
        </p:nvSpPr>
        <p:spPr>
          <a:xfrm>
            <a:off x="514975" y="4170800"/>
            <a:ext cx="11107500" cy="5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4"/>
            </a:pPr>
            <a:r>
              <a:rPr lang="en-US" sz="1600"/>
              <a:t>Chris </a:t>
            </a:r>
            <a:r>
              <a:rPr lang="en-US" sz="1600">
                <a:solidFill>
                  <a:schemeClr val="dk1"/>
                </a:solidFill>
              </a:rPr>
              <a:t>….</a:t>
            </a:r>
            <a:r>
              <a:rPr lang="en-US" sz="1600"/>
              <a:t> (have) his first session with the team on Tuesday. By the next Olympics, he </a:t>
            </a:r>
            <a:r>
              <a:rPr lang="en-US" sz="1600">
                <a:solidFill>
                  <a:schemeClr val="dk1"/>
                </a:solidFill>
              </a:rPr>
              <a:t>….</a:t>
            </a:r>
            <a:r>
              <a:rPr lang="en-US" sz="1600"/>
              <a:t> (train) with them for over a year. It’s not long, but he </a:t>
            </a:r>
            <a:r>
              <a:rPr lang="en-US" sz="1600">
                <a:solidFill>
                  <a:schemeClr val="dk1"/>
                </a:solidFill>
              </a:rPr>
              <a:t>….</a:t>
            </a:r>
            <a:r>
              <a:rPr lang="en-US" sz="1600"/>
              <a:t> (expected/do) good things!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Shape 262"/>
          <p:cNvSpPr txBox="1"/>
          <p:nvPr/>
        </p:nvSpPr>
        <p:spPr>
          <a:xfrm>
            <a:off x="489750" y="5262025"/>
            <a:ext cx="11107500" cy="5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5"/>
            </a:pPr>
            <a:r>
              <a:rPr lang="en-US" sz="1600"/>
              <a:t>Ruby </a:t>
            </a:r>
            <a:r>
              <a:rPr lang="en-US" sz="1600">
                <a:solidFill>
                  <a:schemeClr val="dk1"/>
                </a:solidFill>
              </a:rPr>
              <a:t>….</a:t>
            </a:r>
            <a:r>
              <a:rPr lang="en-US" sz="1600"/>
              <a:t> (compete) in a dance competition on Saturday. I’m sure the judges </a:t>
            </a:r>
            <a:r>
              <a:rPr lang="en-US" sz="1600">
                <a:solidFill>
                  <a:schemeClr val="dk1"/>
                </a:solidFill>
              </a:rPr>
              <a:t>….</a:t>
            </a:r>
            <a:r>
              <a:rPr lang="en-US" sz="1600"/>
              <a:t> (see) how talented she is, and she </a:t>
            </a:r>
            <a:r>
              <a:rPr lang="en-US" sz="1600">
                <a:solidFill>
                  <a:schemeClr val="dk1"/>
                </a:solidFill>
              </a:rPr>
              <a:t>….</a:t>
            </a:r>
            <a:r>
              <a:rPr lang="en-US" sz="1600"/>
              <a:t> (take) home the trophy. </a:t>
            </a: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Shape 263"/>
          <p:cNvSpPr txBox="1"/>
          <p:nvPr/>
        </p:nvSpPr>
        <p:spPr>
          <a:xfrm>
            <a:off x="984825" y="2854196"/>
            <a:ext cx="10637700" cy="5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By the time she listens to your message, you’ll be flying to New York, and I will hopefully have finished this essay that is due to be handed in tomorrow.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Shape 264"/>
          <p:cNvSpPr txBox="1"/>
          <p:nvPr/>
        </p:nvSpPr>
        <p:spPr>
          <a:xfrm>
            <a:off x="984815" y="3784238"/>
            <a:ext cx="10637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A: It looks like there is going to be a storm.   B: I’ll get the washing in off the line then.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Shape 265"/>
          <p:cNvSpPr txBox="1"/>
          <p:nvPr/>
        </p:nvSpPr>
        <p:spPr>
          <a:xfrm>
            <a:off x="984825" y="4699182"/>
            <a:ext cx="10637700" cy="5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Chris has his first session with the team on Tuesday. By the next Olympics, he will have been training with them for over a year. It’s not long, but he is expected to do good things!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Shape 266"/>
          <p:cNvSpPr txBox="1"/>
          <p:nvPr/>
        </p:nvSpPr>
        <p:spPr>
          <a:xfrm>
            <a:off x="984825" y="5786907"/>
            <a:ext cx="10637700" cy="5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Ruby is competing in a dance competition on Saturday. I’m sure the judges will see how talented she is, and she will take home the trophy. 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5D77D904-6C54-4468-954D-5B8AF2DB1E1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400" cy="16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are many different ways we can talk about the future...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body" idx="4294967295"/>
          </p:nvPr>
        </p:nvSpPr>
        <p:spPr>
          <a:xfrm>
            <a:off x="684850" y="2739124"/>
            <a:ext cx="10058400" cy="26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Uses of the future simple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Uses of the future continuous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Uses of the future perfect simple and continuous</a:t>
            </a:r>
            <a:endParaRPr sz="200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Uses of </a:t>
            </a:r>
            <a:r>
              <a:rPr lang="en-US" sz="20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going to</a:t>
            </a:r>
            <a:endParaRPr sz="2000" i="1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Uses of the present</a:t>
            </a:r>
            <a:endParaRPr sz="200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1700"/>
              <a:buFont typeface="Noto Sans Symbols"/>
              <a:buNone/>
            </a:pP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" name="Shape 66"/>
          <p:cNvSpPr/>
          <p:nvPr/>
        </p:nvSpPr>
        <p:spPr>
          <a:xfrm>
            <a:off x="8903368" y="5226518"/>
            <a:ext cx="2791327" cy="1117385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future simple</a:t>
            </a:r>
            <a:endParaRPr/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DECC2667-C078-41F6-834B-C44350EE467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" name="Shape 71"/>
          <p:cNvGraphicFramePr/>
          <p:nvPr/>
        </p:nvGraphicFramePr>
        <p:xfrm>
          <a:off x="517050" y="1786841"/>
          <a:ext cx="11157900" cy="3821775"/>
        </p:xfrm>
        <a:graphic>
          <a:graphicData uri="http://schemas.openxmlformats.org/drawingml/2006/table">
            <a:tbl>
              <a:tblPr firstRow="1" bandRow="1">
                <a:noFill/>
                <a:tableStyleId>{40A10FFD-B483-4D6E-AB12-F2C83773BF57}</a:tableStyleId>
              </a:tblPr>
              <a:tblGrid>
                <a:gridCol w="5578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78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1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Uses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Examples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4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 think Tina will change jobs before the end of the year.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6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island will be under water in a matter of hours.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2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She’s already here? I’ll call her now then.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6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Philip will be at the gym right now. You should call round later. 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3" name="Shape 73"/>
          <p:cNvSpPr txBox="1"/>
          <p:nvPr/>
        </p:nvSpPr>
        <p:spPr>
          <a:xfrm>
            <a:off x="450599" y="229375"/>
            <a:ext cx="107595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he future simple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" name="Shape 74"/>
          <p:cNvSpPr txBox="1"/>
          <p:nvPr/>
        </p:nvSpPr>
        <p:spPr>
          <a:xfrm>
            <a:off x="450600" y="1075870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future simple is with </a:t>
            </a:r>
            <a:r>
              <a:rPr lang="en-US" sz="20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will </a:t>
            </a: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 </a:t>
            </a:r>
            <a:r>
              <a:rPr lang="en-US" sz="20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won’t. </a:t>
            </a: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Match the uses to the examples.</a:t>
            </a:r>
            <a:endParaRPr sz="2000" b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5" name="Shape 75"/>
          <p:cNvSpPr txBox="1"/>
          <p:nvPr/>
        </p:nvSpPr>
        <p:spPr>
          <a:xfrm>
            <a:off x="3979050" y="6017800"/>
            <a:ext cx="5427000" cy="3261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Instant decisions made in the moment.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6" name="Shape 76"/>
          <p:cNvSpPr txBox="1"/>
          <p:nvPr/>
        </p:nvSpPr>
        <p:spPr>
          <a:xfrm>
            <a:off x="3979050" y="5912500"/>
            <a:ext cx="54270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Predictions/beliefs (often following </a:t>
            </a:r>
            <a:r>
              <a:rPr lang="en-US" sz="1600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think, I’m sure, I know, etc.</a:t>
            </a: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)</a:t>
            </a:r>
            <a:endParaRPr sz="1600" b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7" name="Shape 77"/>
          <p:cNvSpPr txBox="1"/>
          <p:nvPr/>
        </p:nvSpPr>
        <p:spPr>
          <a:xfrm>
            <a:off x="3979050" y="5921050"/>
            <a:ext cx="5427000" cy="3261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An assumption about the present.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8" name="Shape 78"/>
          <p:cNvSpPr txBox="1"/>
          <p:nvPr/>
        </p:nvSpPr>
        <p:spPr>
          <a:xfrm>
            <a:off x="3979050" y="5918576"/>
            <a:ext cx="5427000" cy="524548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Facts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" name="Google Shape;65;p15">
            <a:extLst>
              <a:ext uri="{FF2B5EF4-FFF2-40B4-BE49-F238E27FC236}">
                <a16:creationId xmlns:a16="http://schemas.microsoft.com/office/drawing/2014/main" id="{D1F70645-622C-4DC2-B5EC-8CC44BF8D573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6" grpId="0" animBg="1"/>
      <p:bldP spid="7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" name="Shape 83"/>
          <p:cNvGraphicFramePr/>
          <p:nvPr/>
        </p:nvGraphicFramePr>
        <p:xfrm>
          <a:off x="450600" y="1226341"/>
          <a:ext cx="11157900" cy="3821775"/>
        </p:xfrm>
        <a:graphic>
          <a:graphicData uri="http://schemas.openxmlformats.org/drawingml/2006/table">
            <a:tbl>
              <a:tblPr firstRow="1" bandRow="1">
                <a:noFill/>
                <a:tableStyleId>{40A10FFD-B483-4D6E-AB12-F2C83773BF57}</a:tableStyleId>
              </a:tblPr>
              <a:tblGrid>
                <a:gridCol w="5578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78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1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Uses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Examples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4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 think Tina will change jobs before the end of the year.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6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island will be under water in a matter of hours.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2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She’s already here? I’ll call her now then.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6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Philip will be at the gym right now. You should call round later. 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5" name="Shape 85"/>
          <p:cNvSpPr txBox="1"/>
          <p:nvPr/>
        </p:nvSpPr>
        <p:spPr>
          <a:xfrm>
            <a:off x="450599" y="229375"/>
            <a:ext cx="107595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future simple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6" name="Shape 86"/>
          <p:cNvSpPr txBox="1"/>
          <p:nvPr/>
        </p:nvSpPr>
        <p:spPr>
          <a:xfrm>
            <a:off x="533550" y="3553475"/>
            <a:ext cx="5427000" cy="3261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Instant decisions made in the moment.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7" name="Shape 87"/>
          <p:cNvSpPr txBox="1"/>
          <p:nvPr/>
        </p:nvSpPr>
        <p:spPr>
          <a:xfrm>
            <a:off x="533550" y="1700425"/>
            <a:ext cx="54270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Predictions/beliefs (often following </a:t>
            </a:r>
            <a:r>
              <a:rPr lang="en-US" sz="1600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think, I’m sure, I know, etc.</a:t>
            </a: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)</a:t>
            </a:r>
            <a:endParaRPr sz="1600" b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8" name="Shape 88"/>
          <p:cNvSpPr txBox="1"/>
          <p:nvPr/>
        </p:nvSpPr>
        <p:spPr>
          <a:xfrm>
            <a:off x="533550" y="4459900"/>
            <a:ext cx="5427000" cy="3261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An assumption about the present.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9" name="Shape 89"/>
          <p:cNvSpPr txBox="1"/>
          <p:nvPr/>
        </p:nvSpPr>
        <p:spPr>
          <a:xfrm>
            <a:off x="533550" y="2681213"/>
            <a:ext cx="5427000" cy="3261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Facts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0" name="Shape 9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3450" y="5195925"/>
            <a:ext cx="1132351" cy="1132351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Shape 91"/>
          <p:cNvSpPr/>
          <p:nvPr/>
        </p:nvSpPr>
        <p:spPr>
          <a:xfrm>
            <a:off x="1883900" y="5366325"/>
            <a:ext cx="2930100" cy="940200"/>
          </a:xfrm>
          <a:prstGeom prst="wedgeRoundRectCallout">
            <a:avLst>
              <a:gd name="adj1" fmla="val -60280"/>
              <a:gd name="adj2" fmla="val 8084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Remember the contractions are: </a:t>
            </a:r>
            <a:endParaRPr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‘ll = will</a:t>
            </a:r>
            <a:endParaRPr i="1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won’t = will not</a:t>
            </a:r>
            <a:endParaRPr i="1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2" name="Shape 92"/>
          <p:cNvSpPr/>
          <p:nvPr/>
        </p:nvSpPr>
        <p:spPr>
          <a:xfrm>
            <a:off x="5173000" y="5366325"/>
            <a:ext cx="2097300" cy="940200"/>
          </a:xfrm>
          <a:prstGeom prst="wedgeRoundRectCallout">
            <a:avLst>
              <a:gd name="adj1" fmla="val -60280"/>
              <a:gd name="adj2" fmla="val 8084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Modal verbs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will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won’t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are followed by a bare infinitive.</a:t>
            </a:r>
            <a:endParaRPr/>
          </a:p>
        </p:txBody>
      </p:sp>
      <p:sp>
        <p:nvSpPr>
          <p:cNvPr id="93" name="Shape 93"/>
          <p:cNvSpPr/>
          <p:nvPr/>
        </p:nvSpPr>
        <p:spPr>
          <a:xfrm>
            <a:off x="7629300" y="5366325"/>
            <a:ext cx="2410800" cy="940200"/>
          </a:xfrm>
          <a:prstGeom prst="wedgeRoundRectCallout">
            <a:avLst>
              <a:gd name="adj1" fmla="val -60280"/>
              <a:gd name="adj2" fmla="val 8084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vowel sound in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won’t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 the diphthong /əʊ/. It’s the same sound we find in the word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nose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/>
          </a:p>
        </p:txBody>
      </p:sp>
      <p:sp>
        <p:nvSpPr>
          <p:cNvPr id="94" name="Shape 94"/>
          <p:cNvSpPr/>
          <p:nvPr/>
        </p:nvSpPr>
        <p:spPr>
          <a:xfrm rot="-1426785">
            <a:off x="3180957" y="3967562"/>
            <a:ext cx="7134285" cy="252122"/>
          </a:xfrm>
          <a:prstGeom prst="arc">
            <a:avLst>
              <a:gd name="adj1" fmla="val 10836771"/>
              <a:gd name="adj2" fmla="val 21098328"/>
            </a:avLst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Shape 95"/>
          <p:cNvSpPr/>
          <p:nvPr/>
        </p:nvSpPr>
        <p:spPr>
          <a:xfrm rot="-3947886">
            <a:off x="6163114" y="4737780"/>
            <a:ext cx="1880702" cy="252306"/>
          </a:xfrm>
          <a:prstGeom prst="arc">
            <a:avLst>
              <a:gd name="adj1" fmla="val 11266343"/>
              <a:gd name="adj2" fmla="val 20501547"/>
            </a:avLst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Shape 96"/>
          <p:cNvSpPr/>
          <p:nvPr/>
        </p:nvSpPr>
        <p:spPr>
          <a:xfrm>
            <a:off x="10179925" y="6037750"/>
            <a:ext cx="1712400" cy="6114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future continuous...</a:t>
            </a:r>
            <a:endParaRPr/>
          </a:p>
        </p:txBody>
      </p:sp>
      <p:sp>
        <p:nvSpPr>
          <p:cNvPr id="16" name="Google Shape;65;p15">
            <a:extLst>
              <a:ext uri="{FF2B5EF4-FFF2-40B4-BE49-F238E27FC236}">
                <a16:creationId xmlns:a16="http://schemas.microsoft.com/office/drawing/2014/main" id="{ECC59D55-9A01-4F68-8166-F7CDFFDFC9E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 idx="4294967295"/>
          </p:nvPr>
        </p:nvSpPr>
        <p:spPr>
          <a:xfrm>
            <a:off x="450599" y="229375"/>
            <a:ext cx="96057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uture continuous</a:t>
            </a:r>
            <a:endParaRPr dirty="0"/>
          </a:p>
        </p:txBody>
      </p:sp>
      <p:sp>
        <p:nvSpPr>
          <p:cNvPr id="102" name="Shape 102"/>
          <p:cNvSpPr/>
          <p:nvPr/>
        </p:nvSpPr>
        <p:spPr>
          <a:xfrm>
            <a:off x="10626950" y="4740250"/>
            <a:ext cx="1434600" cy="733800"/>
          </a:xfrm>
          <a:prstGeom prst="cloudCallout">
            <a:avLst>
              <a:gd name="adj1" fmla="val -68519"/>
              <a:gd name="adj2" fmla="val -62589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Yes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3" name="Shape 103"/>
          <p:cNvSpPr/>
          <p:nvPr/>
        </p:nvSpPr>
        <p:spPr>
          <a:xfrm>
            <a:off x="8465425" y="5501950"/>
            <a:ext cx="2629500" cy="1312200"/>
          </a:xfrm>
          <a:prstGeom prst="cloudCallout">
            <a:avLst>
              <a:gd name="adj1" fmla="val -63479"/>
              <a:gd name="adj2" fmla="val -21733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1400"/>
              <a:buFont typeface="Open Sans"/>
              <a:buAutoNum type="arabicPeriod"/>
            </a:pP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Go to the supermarket</a:t>
            </a:r>
            <a:endParaRPr i="1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1400"/>
              <a:buFont typeface="Open Sans"/>
              <a:buAutoNum type="arabicPeriod"/>
            </a:pP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Get the sun cream</a:t>
            </a:r>
            <a:endParaRPr i="1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5194125" y="5731375"/>
            <a:ext cx="1856100" cy="1001400"/>
          </a:xfrm>
          <a:prstGeom prst="cloudCallout">
            <a:avLst>
              <a:gd name="adj1" fmla="val -84523"/>
              <a:gd name="adj2" fmla="val -45009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It will be in progress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5" name="Shape 105"/>
          <p:cNvSpPr/>
          <p:nvPr/>
        </p:nvSpPr>
        <p:spPr>
          <a:xfrm>
            <a:off x="800325" y="5128675"/>
            <a:ext cx="2027100" cy="1103400"/>
          </a:xfrm>
          <a:prstGeom prst="cloudCallout">
            <a:avLst>
              <a:gd name="adj1" fmla="val -58253"/>
              <a:gd name="adj2" fmla="val -74438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Yes: this time tomorrow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7" name="Shape 107"/>
          <p:cNvSpPr/>
          <p:nvPr/>
        </p:nvSpPr>
        <p:spPr>
          <a:xfrm>
            <a:off x="8529725" y="3368088"/>
            <a:ext cx="1988100" cy="1103400"/>
          </a:xfrm>
          <a:prstGeom prst="wedgeRoundRectCallout">
            <a:avLst>
              <a:gd name="adj1" fmla="val -132838"/>
              <a:gd name="adj2" fmla="val -25441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Are these events in sequence?</a:t>
            </a:r>
            <a:endParaRPr/>
          </a:p>
        </p:txBody>
      </p:sp>
      <p:sp>
        <p:nvSpPr>
          <p:cNvPr id="108" name="Shape 108"/>
          <p:cNvSpPr/>
          <p:nvPr/>
        </p:nvSpPr>
        <p:spPr>
          <a:xfrm>
            <a:off x="275325" y="3575725"/>
            <a:ext cx="2552100" cy="1068900"/>
          </a:xfrm>
          <a:prstGeom prst="wedgeRoundRectCallout">
            <a:avLst>
              <a:gd name="adj1" fmla="val 144308"/>
              <a:gd name="adj2" fmla="val -44073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the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bold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section of the boy’s statement. Is he talking about a specific time in the future?</a:t>
            </a:r>
            <a:endParaRPr/>
          </a:p>
        </p:txBody>
      </p:sp>
      <p:sp>
        <p:nvSpPr>
          <p:cNvPr id="109" name="Shape 109"/>
          <p:cNvSpPr/>
          <p:nvPr/>
        </p:nvSpPr>
        <p:spPr>
          <a:xfrm>
            <a:off x="3015825" y="4555450"/>
            <a:ext cx="2178300" cy="1103400"/>
          </a:xfrm>
          <a:prstGeom prst="wedgeRoundRectCallout">
            <a:avLst>
              <a:gd name="adj1" fmla="val 62059"/>
              <a:gd name="adj2" fmla="val -87482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Will the action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sitting in the airport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happen </a:t>
            </a:r>
            <a:r>
              <a:rPr lang="en-US" u="sng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at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that time, be in </a:t>
            </a:r>
            <a:r>
              <a:rPr lang="en-US" u="sng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progress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, or be </a:t>
            </a:r>
            <a:r>
              <a:rPr lang="en-US" u="sng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finished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/>
          </a:p>
        </p:txBody>
      </p:sp>
      <p:sp>
        <p:nvSpPr>
          <p:cNvPr id="110" name="Shape 110"/>
          <p:cNvSpPr/>
          <p:nvPr/>
        </p:nvSpPr>
        <p:spPr>
          <a:xfrm>
            <a:off x="6625600" y="4644625"/>
            <a:ext cx="1988100" cy="1103400"/>
          </a:xfrm>
          <a:prstGeom prst="wedgeRoundRectCallout">
            <a:avLst>
              <a:gd name="adj1" fmla="val -51573"/>
              <a:gd name="adj2" fmla="val -82862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what the girl says. She has two organised plans. What are they?</a:t>
            </a:r>
            <a:endParaRPr/>
          </a:p>
        </p:txBody>
      </p:sp>
      <p:pic>
        <p:nvPicPr>
          <p:cNvPr id="111" name="Shape 1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29403" y="3047795"/>
            <a:ext cx="1333185" cy="1333185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Shape 112"/>
          <p:cNvSpPr txBox="1"/>
          <p:nvPr/>
        </p:nvSpPr>
        <p:spPr>
          <a:xfrm>
            <a:off x="450600" y="1048770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Look at the conversation and answer the questions.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3" name="Shape 1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83801" y="1662900"/>
            <a:ext cx="1532026" cy="1532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Shape 1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839403" y="1662887"/>
            <a:ext cx="1532026" cy="1532056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Shape 115"/>
          <p:cNvSpPr/>
          <p:nvPr/>
        </p:nvSpPr>
        <p:spPr>
          <a:xfrm>
            <a:off x="3454600" y="1822515"/>
            <a:ext cx="2178300" cy="1001400"/>
          </a:xfrm>
          <a:prstGeom prst="wedgeRoundRectCallout">
            <a:avLst>
              <a:gd name="adj1" fmla="val -67443"/>
              <a:gd name="adj2" fmla="val 39211"/>
              <a:gd name="adj3" fmla="val 16667"/>
            </a:avLst>
          </a:prstGeom>
          <a:solidFill>
            <a:srgbClr val="37B39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This time tomorrow,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I’ll be sitting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the airport, waiting to board my flight!</a:t>
            </a:r>
            <a:endParaRPr sz="140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6" name="Shape 116"/>
          <p:cNvSpPr/>
          <p:nvPr/>
        </p:nvSpPr>
        <p:spPr>
          <a:xfrm>
            <a:off x="5789500" y="1822525"/>
            <a:ext cx="2824200" cy="1001400"/>
          </a:xfrm>
          <a:prstGeom prst="wedgeRoundRectCallout">
            <a:avLst>
              <a:gd name="adj1" fmla="val 56133"/>
              <a:gd name="adj2" fmla="val -1121"/>
              <a:gd name="adj3" fmla="val 16667"/>
            </a:avLst>
          </a:prstGeom>
          <a:solidFill>
            <a:srgbClr val="FCC1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So jealous! By the way,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I’ll be going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the supermarket later, so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I’ll be getting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sun cream you wanted then, ok?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" name="Google Shape;65;p15">
            <a:extLst>
              <a:ext uri="{FF2B5EF4-FFF2-40B4-BE49-F238E27FC236}">
                <a16:creationId xmlns:a16="http://schemas.microsoft.com/office/drawing/2014/main" id="{9917AE03-6183-43B3-8E93-CC48AC88C5A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" name="Shape 121"/>
          <p:cNvGraphicFramePr/>
          <p:nvPr/>
        </p:nvGraphicFramePr>
        <p:xfrm>
          <a:off x="450600" y="1259291"/>
          <a:ext cx="11157900" cy="1529110"/>
        </p:xfrm>
        <a:graphic>
          <a:graphicData uri="http://schemas.openxmlformats.org/drawingml/2006/table">
            <a:tbl>
              <a:tblPr firstRow="1" bandRow="1">
                <a:noFill/>
                <a:tableStyleId>{40A10FFD-B483-4D6E-AB12-F2C83773BF57}</a:tableStyleId>
              </a:tblPr>
              <a:tblGrid>
                <a:gridCol w="5578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78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Uses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Examples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An activity in progress at or around a specific time in the future.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I’ll be sitting in the airport this time tomorrow.</a:t>
                      </a:r>
                      <a:endParaRPr sz="1600" u="none" strike="noStrike" cap="none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An activity that is part of a normal or organised sequence of events.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CBE6F9">
                        <a:alpha val="1490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I’ll be going to the supermarket later, so I’ll be getting the sun cream you wanted then.</a:t>
                      </a:r>
                      <a:endParaRPr sz="1600" u="none" strike="noStrike" cap="none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3" name="Shape 123"/>
          <p:cNvSpPr txBox="1"/>
          <p:nvPr/>
        </p:nvSpPr>
        <p:spPr>
          <a:xfrm>
            <a:off x="450599" y="229375"/>
            <a:ext cx="98283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uture continuous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4" name="Shape 124"/>
          <p:cNvCxnSpPr/>
          <p:nvPr/>
        </p:nvCxnSpPr>
        <p:spPr>
          <a:xfrm>
            <a:off x="524250" y="5412615"/>
            <a:ext cx="11226900" cy="0"/>
          </a:xfrm>
          <a:prstGeom prst="straightConnector1">
            <a:avLst/>
          </a:prstGeom>
          <a:noFill/>
          <a:ln w="22225" cap="flat" cmpd="sng">
            <a:solidFill>
              <a:srgbClr val="00A7E3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125" name="Shape 125"/>
          <p:cNvCxnSpPr/>
          <p:nvPr/>
        </p:nvCxnSpPr>
        <p:spPr>
          <a:xfrm rot="10800000">
            <a:off x="2172976" y="5115656"/>
            <a:ext cx="0" cy="297000"/>
          </a:xfrm>
          <a:prstGeom prst="straightConnector1">
            <a:avLst/>
          </a:prstGeom>
          <a:noFill/>
          <a:ln w="9525" cap="flat" cmpd="sng">
            <a:solidFill>
              <a:srgbClr val="00A7E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6" name="Shape 126"/>
          <p:cNvSpPr/>
          <p:nvPr/>
        </p:nvSpPr>
        <p:spPr>
          <a:xfrm>
            <a:off x="701319" y="4859695"/>
            <a:ext cx="2943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Open Sans"/>
              <a:buNone/>
            </a:pPr>
            <a:r>
              <a:rPr lang="en-US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now</a:t>
            </a:r>
            <a:endParaRPr sz="14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7" name="Shape 127"/>
          <p:cNvSpPr/>
          <p:nvPr/>
        </p:nvSpPr>
        <p:spPr>
          <a:xfrm>
            <a:off x="5583093" y="5513231"/>
            <a:ext cx="2943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350"/>
              <a:buFont typeface="Open Sans"/>
              <a:buNone/>
            </a:pPr>
            <a:r>
              <a:rPr lang="en-US" b="1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I’ll be going to the supermarket</a:t>
            </a:r>
            <a:endParaRPr sz="1400" b="1" i="0" u="none" strike="noStrike" cap="none">
              <a:solidFill>
                <a:srgbClr val="00A7E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8" name="Shape 128"/>
          <p:cNvCxnSpPr/>
          <p:nvPr/>
        </p:nvCxnSpPr>
        <p:spPr>
          <a:xfrm rot="10800000">
            <a:off x="9596126" y="3177619"/>
            <a:ext cx="0" cy="297000"/>
          </a:xfrm>
          <a:prstGeom prst="straightConnector1">
            <a:avLst/>
          </a:prstGeom>
          <a:noFill/>
          <a:ln w="9525" cap="flat" cmpd="sng">
            <a:solidFill>
              <a:srgbClr val="00A7E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Shape 129"/>
          <p:cNvSpPr/>
          <p:nvPr/>
        </p:nvSpPr>
        <p:spPr>
          <a:xfrm>
            <a:off x="8124469" y="2928508"/>
            <a:ext cx="2943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Open Sans"/>
              <a:buNone/>
            </a:pPr>
            <a:r>
              <a:rPr lang="en-US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time tomorrow</a:t>
            </a:r>
            <a:endParaRPr sz="14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30" name="Shape 1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0592" y="3679508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Shape 131"/>
          <p:cNvSpPr/>
          <p:nvPr/>
        </p:nvSpPr>
        <p:spPr>
          <a:xfrm>
            <a:off x="2320350" y="3750300"/>
            <a:ext cx="3709200" cy="733800"/>
          </a:xfrm>
          <a:prstGeom prst="wedgeRoundRectCallout">
            <a:avLst>
              <a:gd name="adj1" fmla="val -65209"/>
              <a:gd name="adj2" fmla="val -4088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He will start to sit in the airport before this specific time and will probably continue after this time too.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32" name="Shape 132"/>
          <p:cNvCxnSpPr/>
          <p:nvPr/>
        </p:nvCxnSpPr>
        <p:spPr>
          <a:xfrm>
            <a:off x="524250" y="3481427"/>
            <a:ext cx="11226900" cy="0"/>
          </a:xfrm>
          <a:prstGeom prst="straightConnector1">
            <a:avLst/>
          </a:prstGeom>
          <a:noFill/>
          <a:ln w="22225" cap="flat" cmpd="sng">
            <a:solidFill>
              <a:srgbClr val="00A7E3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133" name="Shape 133"/>
          <p:cNvCxnSpPr/>
          <p:nvPr/>
        </p:nvCxnSpPr>
        <p:spPr>
          <a:xfrm rot="10800000">
            <a:off x="2172976" y="3184469"/>
            <a:ext cx="0" cy="297000"/>
          </a:xfrm>
          <a:prstGeom prst="straightConnector1">
            <a:avLst/>
          </a:prstGeom>
          <a:noFill/>
          <a:ln w="9525" cap="flat" cmpd="sng">
            <a:solidFill>
              <a:srgbClr val="00A7E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4" name="Shape 134"/>
          <p:cNvSpPr/>
          <p:nvPr/>
        </p:nvSpPr>
        <p:spPr>
          <a:xfrm>
            <a:off x="701319" y="2928508"/>
            <a:ext cx="2943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Open Sans"/>
              <a:buNone/>
            </a:pPr>
            <a:r>
              <a:rPr lang="en-US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now</a:t>
            </a:r>
            <a:endParaRPr sz="14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5" name="Shape 135"/>
          <p:cNvSpPr/>
          <p:nvPr/>
        </p:nvSpPr>
        <p:spPr>
          <a:xfrm>
            <a:off x="8449693" y="3587743"/>
            <a:ext cx="2943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350"/>
              <a:buFont typeface="Open Sans"/>
              <a:buNone/>
            </a:pPr>
            <a:r>
              <a:rPr lang="en-US" b="1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I’ll be sitting in the airport</a:t>
            </a:r>
            <a:endParaRPr sz="1400" b="1" i="0" u="none" strike="noStrike" cap="none">
              <a:solidFill>
                <a:srgbClr val="00A7E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36" name="Shape 136"/>
          <p:cNvCxnSpPr/>
          <p:nvPr/>
        </p:nvCxnSpPr>
        <p:spPr>
          <a:xfrm rot="10800000" flipH="1">
            <a:off x="7841000" y="3587750"/>
            <a:ext cx="3552000" cy="5400"/>
          </a:xfrm>
          <a:prstGeom prst="straightConnector1">
            <a:avLst/>
          </a:prstGeom>
          <a:noFill/>
          <a:ln w="9525" cap="flat" cmpd="sng">
            <a:solidFill>
              <a:srgbClr val="FDA739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137" name="Shape 137"/>
          <p:cNvCxnSpPr/>
          <p:nvPr/>
        </p:nvCxnSpPr>
        <p:spPr>
          <a:xfrm rot="10800000">
            <a:off x="7695876" y="5126069"/>
            <a:ext cx="0" cy="297000"/>
          </a:xfrm>
          <a:prstGeom prst="straightConnector1">
            <a:avLst/>
          </a:prstGeom>
          <a:noFill/>
          <a:ln w="9525" cap="flat" cmpd="sng">
            <a:solidFill>
              <a:srgbClr val="00A7E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8" name="Shape 138"/>
          <p:cNvSpPr/>
          <p:nvPr/>
        </p:nvSpPr>
        <p:spPr>
          <a:xfrm>
            <a:off x="8912400" y="4049075"/>
            <a:ext cx="2696100" cy="1050900"/>
          </a:xfrm>
          <a:prstGeom prst="wedgeRoundRectCallout">
            <a:avLst>
              <a:gd name="adj1" fmla="val -65209"/>
              <a:gd name="adj2" fmla="val -4088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Remember. We make the future continuous with: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will + be + verb-ing</a:t>
            </a:r>
            <a:endParaRPr sz="1400" b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9" name="Shape 139"/>
          <p:cNvSpPr/>
          <p:nvPr/>
        </p:nvSpPr>
        <p:spPr>
          <a:xfrm>
            <a:off x="8145343" y="5513231"/>
            <a:ext cx="2943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350"/>
              <a:buFont typeface="Open Sans"/>
              <a:buNone/>
            </a:pPr>
            <a:r>
              <a:rPr lang="en-US" b="1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I’ll be getting the sun cream</a:t>
            </a:r>
            <a:endParaRPr sz="1400" b="1" i="0" u="none" strike="noStrike" cap="none">
              <a:solidFill>
                <a:srgbClr val="00A7E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0" name="Shape 140"/>
          <p:cNvSpPr/>
          <p:nvPr/>
        </p:nvSpPr>
        <p:spPr>
          <a:xfrm>
            <a:off x="6374619" y="4859695"/>
            <a:ext cx="2943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Open Sans"/>
              <a:buNone/>
            </a:pPr>
            <a:r>
              <a:rPr lang="en-US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later today</a:t>
            </a:r>
            <a:endParaRPr sz="14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1" name="Shape 141"/>
          <p:cNvSpPr/>
          <p:nvPr/>
        </p:nvSpPr>
        <p:spPr>
          <a:xfrm>
            <a:off x="2679959" y="5665379"/>
            <a:ext cx="2548200" cy="480900"/>
          </a:xfrm>
          <a:prstGeom prst="wedgeRoundRectCallout">
            <a:avLst>
              <a:gd name="adj1" fmla="val -65209"/>
              <a:gd name="adj2" fmla="val -4088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First activity in sequence</a:t>
            </a:r>
            <a:endParaRPr sz="14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2" name="Shape 142"/>
          <p:cNvSpPr/>
          <p:nvPr/>
        </p:nvSpPr>
        <p:spPr>
          <a:xfrm>
            <a:off x="7277950" y="6043825"/>
            <a:ext cx="2604000" cy="480900"/>
          </a:xfrm>
          <a:prstGeom prst="wedgeRoundRectCallout">
            <a:avLst>
              <a:gd name="adj1" fmla="val -65209"/>
              <a:gd name="adj2" fmla="val -4088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Second activity in sequence</a:t>
            </a:r>
            <a:endParaRPr sz="14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3" name="Shape 143"/>
          <p:cNvSpPr/>
          <p:nvPr/>
        </p:nvSpPr>
        <p:spPr>
          <a:xfrm>
            <a:off x="10179925" y="6037750"/>
            <a:ext cx="1712400" cy="6114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Future perfect</a:t>
            </a:r>
            <a:endParaRPr/>
          </a:p>
        </p:txBody>
      </p:sp>
      <p:sp>
        <p:nvSpPr>
          <p:cNvPr id="144" name="Shape 144"/>
          <p:cNvSpPr/>
          <p:nvPr/>
        </p:nvSpPr>
        <p:spPr>
          <a:xfrm rot="9573521" flipH="1">
            <a:off x="4234241" y="5315064"/>
            <a:ext cx="3660158" cy="346415"/>
          </a:xfrm>
          <a:prstGeom prst="arc">
            <a:avLst>
              <a:gd name="adj1" fmla="val 11191992"/>
              <a:gd name="adj2" fmla="val 17423531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5" name="Shape 145"/>
          <p:cNvSpPr/>
          <p:nvPr/>
        </p:nvSpPr>
        <p:spPr>
          <a:xfrm rot="9573521" flipH="1">
            <a:off x="7474689" y="5591347"/>
            <a:ext cx="3612049" cy="236834"/>
          </a:xfrm>
          <a:prstGeom prst="arc">
            <a:avLst>
              <a:gd name="adj1" fmla="val 11191992"/>
              <a:gd name="adj2" fmla="val 17423531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Shape 146"/>
          <p:cNvSpPr/>
          <p:nvPr/>
        </p:nvSpPr>
        <p:spPr>
          <a:xfrm rot="10567110" flipH="1">
            <a:off x="5586899" y="3767363"/>
            <a:ext cx="3611885" cy="236934"/>
          </a:xfrm>
          <a:prstGeom prst="arc">
            <a:avLst>
              <a:gd name="adj1" fmla="val 10906203"/>
              <a:gd name="adj2" fmla="val 21397219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" name="Google Shape;65;p15">
            <a:extLst>
              <a:ext uri="{FF2B5EF4-FFF2-40B4-BE49-F238E27FC236}">
                <a16:creationId xmlns:a16="http://schemas.microsoft.com/office/drawing/2014/main" id="{72AC756F-35BD-40CE-A3D7-CA614A0DC7F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title" idx="4294967295"/>
          </p:nvPr>
        </p:nvSpPr>
        <p:spPr>
          <a:xfrm>
            <a:off x="450600" y="229375"/>
            <a:ext cx="115524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uture perfect simple/cont.</a:t>
            </a:r>
            <a:endParaRPr dirty="0"/>
          </a:p>
        </p:txBody>
      </p:sp>
      <p:pic>
        <p:nvPicPr>
          <p:cNvPr id="153" name="Shape 1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137701" y="1503625"/>
            <a:ext cx="1532026" cy="1532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Shape 1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31503" y="1455887"/>
            <a:ext cx="1532026" cy="1532056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Shape 155"/>
          <p:cNvSpPr/>
          <p:nvPr/>
        </p:nvSpPr>
        <p:spPr>
          <a:xfrm>
            <a:off x="6236725" y="1662900"/>
            <a:ext cx="2544600" cy="1001400"/>
          </a:xfrm>
          <a:prstGeom prst="wedgeRoundRectCallout">
            <a:avLst>
              <a:gd name="adj1" fmla="val 65234"/>
              <a:gd name="adj2" fmla="val 44127"/>
              <a:gd name="adj3" fmla="val 16667"/>
            </a:avLst>
          </a:prstGeom>
          <a:solidFill>
            <a:srgbClr val="37B39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That’s true!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will have been working there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for a week and a half!</a:t>
            </a:r>
            <a:endParaRPr sz="140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6" name="Shape 156"/>
          <p:cNvSpPr/>
          <p:nvPr/>
        </p:nvSpPr>
        <p:spPr>
          <a:xfrm>
            <a:off x="3037500" y="1662900"/>
            <a:ext cx="2544600" cy="1001400"/>
          </a:xfrm>
          <a:prstGeom prst="wedgeRoundRectCallout">
            <a:avLst>
              <a:gd name="adj1" fmla="val -58242"/>
              <a:gd name="adj2" fmla="val 49426"/>
              <a:gd name="adj3" fmla="val 16667"/>
            </a:avLst>
          </a:prstGeom>
          <a:solidFill>
            <a:srgbClr val="FCC1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By the time you get back from holiday,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 will have started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my new job!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7" name="Shape 15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74767" y="4548308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Shape 158"/>
          <p:cNvSpPr/>
          <p:nvPr/>
        </p:nvSpPr>
        <p:spPr>
          <a:xfrm>
            <a:off x="2763525" y="4665432"/>
            <a:ext cx="3839400" cy="1167000"/>
          </a:xfrm>
          <a:prstGeom prst="wedgeRoundRectCallout">
            <a:avLst>
              <a:gd name="adj1" fmla="val 85651"/>
              <a:gd name="adj2" fmla="val 3960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Put these 3 activities on the timeline.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Girl will start new job.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Boy will get back from holiday.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Girl will be working there for a week and a half.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59" name="Shape 159"/>
          <p:cNvCxnSpPr/>
          <p:nvPr/>
        </p:nvCxnSpPr>
        <p:spPr>
          <a:xfrm rot="10800000">
            <a:off x="9534176" y="3720469"/>
            <a:ext cx="0" cy="297000"/>
          </a:xfrm>
          <a:prstGeom prst="straightConnector1">
            <a:avLst/>
          </a:prstGeom>
          <a:noFill/>
          <a:ln w="9525" cap="flat" cmpd="sng">
            <a:solidFill>
              <a:srgbClr val="00A7E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0" name="Shape 160"/>
          <p:cNvCxnSpPr/>
          <p:nvPr/>
        </p:nvCxnSpPr>
        <p:spPr>
          <a:xfrm>
            <a:off x="559650" y="4017477"/>
            <a:ext cx="11226900" cy="0"/>
          </a:xfrm>
          <a:prstGeom prst="straightConnector1">
            <a:avLst/>
          </a:prstGeom>
          <a:noFill/>
          <a:ln w="22225" cap="flat" cmpd="sng">
            <a:solidFill>
              <a:srgbClr val="00A7E3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161" name="Shape 161"/>
          <p:cNvCxnSpPr/>
          <p:nvPr/>
        </p:nvCxnSpPr>
        <p:spPr>
          <a:xfrm rot="10800000">
            <a:off x="2226051" y="3720469"/>
            <a:ext cx="0" cy="297000"/>
          </a:xfrm>
          <a:prstGeom prst="straightConnector1">
            <a:avLst/>
          </a:prstGeom>
          <a:noFill/>
          <a:ln w="9525" cap="flat" cmpd="sng">
            <a:solidFill>
              <a:srgbClr val="00A7E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2" name="Shape 162"/>
          <p:cNvCxnSpPr/>
          <p:nvPr/>
        </p:nvCxnSpPr>
        <p:spPr>
          <a:xfrm rot="10800000" flipH="1">
            <a:off x="6039925" y="4151925"/>
            <a:ext cx="3552000" cy="5400"/>
          </a:xfrm>
          <a:prstGeom prst="straightConnector1">
            <a:avLst/>
          </a:prstGeom>
          <a:noFill/>
          <a:ln w="9525" cap="flat" cmpd="sng">
            <a:solidFill>
              <a:srgbClr val="FDA739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163" name="Shape 163"/>
          <p:cNvCxnSpPr/>
          <p:nvPr/>
        </p:nvCxnSpPr>
        <p:spPr>
          <a:xfrm rot="10800000">
            <a:off x="6131401" y="3720469"/>
            <a:ext cx="0" cy="297000"/>
          </a:xfrm>
          <a:prstGeom prst="straightConnector1">
            <a:avLst/>
          </a:prstGeom>
          <a:noFill/>
          <a:ln w="9525" cap="flat" cmpd="sng">
            <a:solidFill>
              <a:srgbClr val="00A7E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4" name="Shape 164"/>
          <p:cNvSpPr/>
          <p:nvPr/>
        </p:nvSpPr>
        <p:spPr>
          <a:xfrm flipH="1">
            <a:off x="7546231" y="4206715"/>
            <a:ext cx="539400" cy="458700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endParaRPr sz="1600" b="1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5" name="Shape 165"/>
          <p:cNvSpPr/>
          <p:nvPr/>
        </p:nvSpPr>
        <p:spPr>
          <a:xfrm flipH="1">
            <a:off x="5861706" y="3261765"/>
            <a:ext cx="539400" cy="458700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endParaRPr sz="1600" b="1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6" name="Shape 166"/>
          <p:cNvSpPr/>
          <p:nvPr/>
        </p:nvSpPr>
        <p:spPr>
          <a:xfrm flipH="1">
            <a:off x="9264481" y="3261765"/>
            <a:ext cx="539400" cy="458700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endParaRPr sz="1600" b="1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7" name="Shape 167"/>
          <p:cNvSpPr txBox="1"/>
          <p:nvPr/>
        </p:nvSpPr>
        <p:spPr>
          <a:xfrm>
            <a:off x="5861700" y="3287575"/>
            <a:ext cx="5394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1</a:t>
            </a:r>
            <a:endParaRPr sz="1600" b="1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8" name="Shape 168"/>
          <p:cNvSpPr txBox="1"/>
          <p:nvPr/>
        </p:nvSpPr>
        <p:spPr>
          <a:xfrm>
            <a:off x="9264475" y="3287575"/>
            <a:ext cx="5394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  <a:endParaRPr sz="1600" b="1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9" name="Shape 169"/>
          <p:cNvSpPr txBox="1"/>
          <p:nvPr/>
        </p:nvSpPr>
        <p:spPr>
          <a:xfrm>
            <a:off x="7546225" y="4232525"/>
            <a:ext cx="5394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  <a:endParaRPr sz="1600" b="1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0" name="Shape 170"/>
          <p:cNvSpPr/>
          <p:nvPr/>
        </p:nvSpPr>
        <p:spPr>
          <a:xfrm>
            <a:off x="754394" y="3412683"/>
            <a:ext cx="2943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Open Sans"/>
              <a:buNone/>
            </a:pPr>
            <a:r>
              <a:rPr lang="en-US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now</a:t>
            </a:r>
            <a:endParaRPr sz="14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" name="Google Shape;65;p15">
            <a:extLst>
              <a:ext uri="{FF2B5EF4-FFF2-40B4-BE49-F238E27FC236}">
                <a16:creationId xmlns:a16="http://schemas.microsoft.com/office/drawing/2014/main" id="{E088DB0B-DB1E-4D9E-A609-B413A1BA41B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 idx="4294967295"/>
          </p:nvPr>
        </p:nvSpPr>
        <p:spPr>
          <a:xfrm>
            <a:off x="450600" y="229375"/>
            <a:ext cx="111579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uture perfect simple/cont.</a:t>
            </a:r>
            <a:endParaRPr dirty="0"/>
          </a:p>
        </p:txBody>
      </p:sp>
      <p:cxnSp>
        <p:nvCxnSpPr>
          <p:cNvPr id="177" name="Shape 177"/>
          <p:cNvCxnSpPr/>
          <p:nvPr/>
        </p:nvCxnSpPr>
        <p:spPr>
          <a:xfrm rot="10800000">
            <a:off x="9425126" y="4388119"/>
            <a:ext cx="0" cy="297000"/>
          </a:xfrm>
          <a:prstGeom prst="straightConnector1">
            <a:avLst/>
          </a:prstGeom>
          <a:noFill/>
          <a:ln w="9525" cap="flat" cmpd="sng">
            <a:solidFill>
              <a:srgbClr val="00A7E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8" name="Shape 178"/>
          <p:cNvCxnSpPr/>
          <p:nvPr/>
        </p:nvCxnSpPr>
        <p:spPr>
          <a:xfrm>
            <a:off x="450600" y="4685127"/>
            <a:ext cx="11226900" cy="0"/>
          </a:xfrm>
          <a:prstGeom prst="straightConnector1">
            <a:avLst/>
          </a:prstGeom>
          <a:noFill/>
          <a:ln w="22225" cap="flat" cmpd="sng">
            <a:solidFill>
              <a:srgbClr val="00A7E3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179" name="Shape 179"/>
          <p:cNvCxnSpPr/>
          <p:nvPr/>
        </p:nvCxnSpPr>
        <p:spPr>
          <a:xfrm rot="10800000">
            <a:off x="2117001" y="4388119"/>
            <a:ext cx="0" cy="297000"/>
          </a:xfrm>
          <a:prstGeom prst="straightConnector1">
            <a:avLst/>
          </a:prstGeom>
          <a:noFill/>
          <a:ln w="9525" cap="flat" cmpd="sng">
            <a:solidFill>
              <a:srgbClr val="00A7E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80" name="Shape 180"/>
          <p:cNvCxnSpPr/>
          <p:nvPr/>
        </p:nvCxnSpPr>
        <p:spPr>
          <a:xfrm rot="10800000" flipH="1">
            <a:off x="5930875" y="4986300"/>
            <a:ext cx="3552000" cy="5400"/>
          </a:xfrm>
          <a:prstGeom prst="straightConnector1">
            <a:avLst/>
          </a:prstGeom>
          <a:noFill/>
          <a:ln w="9525" cap="flat" cmpd="sng">
            <a:solidFill>
              <a:srgbClr val="FDA739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181" name="Shape 181"/>
          <p:cNvCxnSpPr/>
          <p:nvPr/>
        </p:nvCxnSpPr>
        <p:spPr>
          <a:xfrm rot="10800000">
            <a:off x="6022351" y="4388119"/>
            <a:ext cx="0" cy="297000"/>
          </a:xfrm>
          <a:prstGeom prst="straightConnector1">
            <a:avLst/>
          </a:prstGeom>
          <a:noFill/>
          <a:ln w="9525" cap="flat" cmpd="sng">
            <a:solidFill>
              <a:srgbClr val="00A7E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2" name="Shape 182"/>
          <p:cNvSpPr/>
          <p:nvPr/>
        </p:nvSpPr>
        <p:spPr>
          <a:xfrm>
            <a:off x="645344" y="4080333"/>
            <a:ext cx="2943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Open Sans"/>
              <a:buNone/>
            </a:pPr>
            <a:r>
              <a:rPr lang="en-US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now</a:t>
            </a:r>
            <a:endParaRPr sz="14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83" name="Shape 183"/>
          <p:cNvGraphicFramePr/>
          <p:nvPr>
            <p:extLst>
              <p:ext uri="{D42A27DB-BD31-4B8C-83A1-F6EECF244321}">
                <p14:modId xmlns:p14="http://schemas.microsoft.com/office/powerpoint/2010/main" val="2800482587"/>
              </p:ext>
            </p:extLst>
          </p:nvPr>
        </p:nvGraphicFramePr>
        <p:xfrm>
          <a:off x="450600" y="1267566"/>
          <a:ext cx="11157900" cy="2301265"/>
        </p:xfrm>
        <a:graphic>
          <a:graphicData uri="http://schemas.openxmlformats.org/drawingml/2006/table">
            <a:tbl>
              <a:tblPr firstRow="1" bandRow="1">
                <a:noFill/>
                <a:tableStyleId>{40A10FFD-B483-4D6E-AB12-F2C83773BF57}</a:tableStyleId>
              </a:tblPr>
              <a:tblGrid>
                <a:gridCol w="2789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89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894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894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775">
                <a:tc gridSpan="2"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future perfect simple</a:t>
                      </a:r>
                      <a:endParaRPr sz="1600" b="1" dirty="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future perfect continuous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5750"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An assumption about the present.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Lara will have arrived home by now.</a:t>
                      </a:r>
                      <a:endParaRPr sz="1600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An activity that will have been in progress up to a certain point in the future.</a:t>
                      </a:r>
                      <a:endParaRPr sz="16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You will have been working there for a week and a half (by the time I’m back). </a:t>
                      </a:r>
                      <a:endParaRPr sz="1600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02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5600"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An activity that will be completed before a certain point in the future.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By the time you’re back from holiday, I will have started my new job.</a:t>
                      </a:r>
                      <a:endParaRPr sz="1600" u="none" strike="noStrike" cap="none" dirty="0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43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84" name="Shape 184"/>
          <p:cNvSpPr/>
          <p:nvPr/>
        </p:nvSpPr>
        <p:spPr>
          <a:xfrm>
            <a:off x="4550694" y="4125583"/>
            <a:ext cx="2943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Open Sans"/>
              <a:buNone/>
            </a:pPr>
            <a:r>
              <a:rPr lang="en-US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will have started my new job</a:t>
            </a:r>
            <a:endParaRPr sz="14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5" name="Shape 185"/>
          <p:cNvSpPr/>
          <p:nvPr/>
        </p:nvSpPr>
        <p:spPr>
          <a:xfrm>
            <a:off x="8005994" y="3945883"/>
            <a:ext cx="2943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Open Sans"/>
              <a:buNone/>
            </a:pPr>
            <a:r>
              <a:rPr lang="en-US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By the time you’re/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Open Sans"/>
              <a:buNone/>
            </a:pPr>
            <a:r>
              <a:rPr lang="en-US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I’m back from holiday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6" name="Shape 186"/>
          <p:cNvSpPr/>
          <p:nvPr/>
        </p:nvSpPr>
        <p:spPr>
          <a:xfrm>
            <a:off x="5930877" y="4986300"/>
            <a:ext cx="38211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Open Sans"/>
              <a:buNone/>
            </a:pPr>
            <a:r>
              <a:rPr lang="en-US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You will have been working there for...</a:t>
            </a:r>
            <a:endParaRPr sz="14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7" name="Shape 187"/>
          <p:cNvSpPr/>
          <p:nvPr/>
        </p:nvSpPr>
        <p:spPr>
          <a:xfrm>
            <a:off x="6235232" y="4685133"/>
            <a:ext cx="2943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Open Sans"/>
              <a:buNone/>
            </a:pPr>
            <a:r>
              <a:rPr lang="en-US" b="1">
                <a:solidFill>
                  <a:srgbClr val="FDA739"/>
                </a:solidFill>
                <a:latin typeface="Open Sans"/>
                <a:ea typeface="Open Sans"/>
                <a:cs typeface="Open Sans"/>
                <a:sym typeface="Open Sans"/>
              </a:rPr>
              <a:t>week and a half</a:t>
            </a:r>
            <a:endParaRPr sz="1400" b="1" i="0" u="none" strike="noStrike" cap="none">
              <a:solidFill>
                <a:srgbClr val="FDA7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8" name="Shape 18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353" y="4795245"/>
            <a:ext cx="1333185" cy="1333185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Shape 189"/>
          <p:cNvSpPr/>
          <p:nvPr/>
        </p:nvSpPr>
        <p:spPr>
          <a:xfrm>
            <a:off x="6897825" y="5424375"/>
            <a:ext cx="2707800" cy="1017300"/>
          </a:xfrm>
          <a:prstGeom prst="wedgeRoundRectCallout">
            <a:avLst>
              <a:gd name="adj1" fmla="val -58517"/>
              <a:gd name="adj2" fmla="val -37115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Future perfect simple:</a:t>
            </a:r>
            <a:endParaRPr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Will + have + past participle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Future perfect cont.:</a:t>
            </a:r>
            <a:endParaRPr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Will + have + been + verb-ing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0" name="Shape 190"/>
          <p:cNvSpPr/>
          <p:nvPr/>
        </p:nvSpPr>
        <p:spPr>
          <a:xfrm>
            <a:off x="10176200" y="4932924"/>
            <a:ext cx="1773300" cy="825600"/>
          </a:xfrm>
          <a:prstGeom prst="wedgeRoundRectCallout">
            <a:avLst>
              <a:gd name="adj1" fmla="val -60480"/>
              <a:gd name="adj2" fmla="val -40982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This is the specific point in time in the future.</a:t>
            </a:r>
            <a:endParaRPr/>
          </a:p>
        </p:txBody>
      </p:sp>
      <p:sp>
        <p:nvSpPr>
          <p:cNvPr id="191" name="Shape 191"/>
          <p:cNvSpPr/>
          <p:nvPr/>
        </p:nvSpPr>
        <p:spPr>
          <a:xfrm>
            <a:off x="4097602" y="5292868"/>
            <a:ext cx="2376000" cy="1103821"/>
          </a:xfrm>
          <a:prstGeom prst="wedgeRoundRectCallout">
            <a:avLst>
              <a:gd name="adj1" fmla="val -58517"/>
              <a:gd name="adj2" fmla="val -37115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This will start in the future and continue in progress up to the specific time in the future</a:t>
            </a:r>
            <a:endParaRPr dirty="0"/>
          </a:p>
        </p:txBody>
      </p:sp>
      <p:sp>
        <p:nvSpPr>
          <p:cNvPr id="192" name="Shape 192"/>
          <p:cNvSpPr/>
          <p:nvPr/>
        </p:nvSpPr>
        <p:spPr>
          <a:xfrm>
            <a:off x="1577300" y="4938063"/>
            <a:ext cx="2272800" cy="855900"/>
          </a:xfrm>
          <a:prstGeom prst="wedgeRoundRectCallout">
            <a:avLst>
              <a:gd name="adj1" fmla="val -58517"/>
              <a:gd name="adj2" fmla="val -37115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This event happens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before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that specific time in the future.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3" name="Shape 193"/>
          <p:cNvSpPr/>
          <p:nvPr/>
        </p:nvSpPr>
        <p:spPr>
          <a:xfrm>
            <a:off x="10179925" y="6037750"/>
            <a:ext cx="1712400" cy="6114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Going to...</a:t>
            </a:r>
            <a:endParaRPr/>
          </a:p>
        </p:txBody>
      </p:sp>
      <p:sp>
        <p:nvSpPr>
          <p:cNvPr id="194" name="Shape 194"/>
          <p:cNvSpPr/>
          <p:nvPr/>
        </p:nvSpPr>
        <p:spPr>
          <a:xfrm rot="9573521" flipH="1">
            <a:off x="2449039" y="4495047"/>
            <a:ext cx="3612049" cy="236834"/>
          </a:xfrm>
          <a:prstGeom prst="arc">
            <a:avLst>
              <a:gd name="adj1" fmla="val 11191992"/>
              <a:gd name="adj2" fmla="val 21096165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5" name="Shape 195"/>
          <p:cNvSpPr/>
          <p:nvPr/>
        </p:nvSpPr>
        <p:spPr>
          <a:xfrm rot="10242384" flipH="1">
            <a:off x="4052038" y="5108456"/>
            <a:ext cx="3290043" cy="131893"/>
          </a:xfrm>
          <a:prstGeom prst="arc">
            <a:avLst>
              <a:gd name="adj1" fmla="val 11191992"/>
              <a:gd name="adj2" fmla="val 21020201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6" name="Shape 196"/>
          <p:cNvSpPr/>
          <p:nvPr/>
        </p:nvSpPr>
        <p:spPr>
          <a:xfrm rot="4021395" flipH="1">
            <a:off x="8335529" y="4418251"/>
            <a:ext cx="3123291" cy="236749"/>
          </a:xfrm>
          <a:prstGeom prst="arc">
            <a:avLst>
              <a:gd name="adj1" fmla="val 11191992"/>
              <a:gd name="adj2" fmla="val 17423531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" name="Google Shape;65;p15">
            <a:extLst>
              <a:ext uri="{FF2B5EF4-FFF2-40B4-BE49-F238E27FC236}">
                <a16:creationId xmlns:a16="http://schemas.microsoft.com/office/drawing/2014/main" id="{0FE8B7C1-EF6C-4390-B535-A5CEBBE1C59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1" name="Shape 201"/>
          <p:cNvGraphicFramePr/>
          <p:nvPr/>
        </p:nvGraphicFramePr>
        <p:xfrm>
          <a:off x="1738770" y="1588144"/>
          <a:ext cx="8830000" cy="2495325"/>
        </p:xfrm>
        <a:graphic>
          <a:graphicData uri="http://schemas.openxmlformats.org/drawingml/2006/table">
            <a:tbl>
              <a:tblPr firstRow="1" bandRow="1">
                <a:noFill/>
                <a:tableStyleId>{40A10FFD-B483-4D6E-AB12-F2C83773BF57}</a:tableStyleId>
              </a:tblPr>
              <a:tblGrid>
                <a:gridCol w="441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15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2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Uses</a:t>
                      </a:r>
                      <a:endParaRPr sz="1600" b="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Examples</a:t>
                      </a:r>
                      <a:endParaRPr sz="1600" b="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4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tide is going to rise soon.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4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mayor is going to make a speech at the conference.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4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It’s going to rain soon.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2" name="Shape 202"/>
          <p:cNvSpPr txBox="1"/>
          <p:nvPr/>
        </p:nvSpPr>
        <p:spPr>
          <a:xfrm>
            <a:off x="4186875" y="5534925"/>
            <a:ext cx="4415100" cy="3693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Predictions based on observation</a:t>
            </a:r>
            <a:endParaRPr sz="18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3" name="Shape 203"/>
          <p:cNvSpPr txBox="1"/>
          <p:nvPr/>
        </p:nvSpPr>
        <p:spPr>
          <a:xfrm>
            <a:off x="4186875" y="4946325"/>
            <a:ext cx="4415100" cy="5886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Actions which are inevitable or unstoppable</a:t>
            </a:r>
            <a:endParaRPr sz="18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4" name="Shape 204"/>
          <p:cNvSpPr txBox="1"/>
          <p:nvPr/>
        </p:nvSpPr>
        <p:spPr>
          <a:xfrm>
            <a:off x="450601" y="229387"/>
            <a:ext cx="10009119" cy="807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going to</a:t>
            </a:r>
            <a:endParaRPr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5" name="Shape 205"/>
          <p:cNvSpPr txBox="1"/>
          <p:nvPr/>
        </p:nvSpPr>
        <p:spPr>
          <a:xfrm>
            <a:off x="450600" y="1108833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Match the uses to the examples.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6" name="Shape 206"/>
          <p:cNvSpPr txBox="1"/>
          <p:nvPr/>
        </p:nvSpPr>
        <p:spPr>
          <a:xfrm>
            <a:off x="4203075" y="4330250"/>
            <a:ext cx="4382700" cy="6162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Intentions or plans which are made before the time of speaking</a:t>
            </a:r>
            <a:endParaRPr sz="18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" name="Google Shape;65;p15">
            <a:extLst>
              <a:ext uri="{FF2B5EF4-FFF2-40B4-BE49-F238E27FC236}">
                <a16:creationId xmlns:a16="http://schemas.microsoft.com/office/drawing/2014/main" id="{7C4E991B-85E2-4389-84D5-D46C0E4B84D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1579</TotalTime>
  <Words>1732</Words>
  <Application>Microsoft Office PowerPoint</Application>
  <PresentationFormat>Widescreen</PresentationFormat>
  <Paragraphs>189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C1 ways of talking about the future</vt:lpstr>
      <vt:lpstr>There are many different ways we can talk about the future... </vt:lpstr>
      <vt:lpstr>PowerPoint Presentation</vt:lpstr>
      <vt:lpstr>PowerPoint Presentation</vt:lpstr>
      <vt:lpstr>Function: future continuous</vt:lpstr>
      <vt:lpstr>PowerPoint Presentation</vt:lpstr>
      <vt:lpstr>Function: future perfect simple/cont.</vt:lpstr>
      <vt:lpstr>Function: future perfect simple/cont.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Robinson, Timothy</dc:creator>
  <cp:lastModifiedBy>Muszynski, Daniel</cp:lastModifiedBy>
  <cp:revision>24</cp:revision>
  <dcterms:modified xsi:type="dcterms:W3CDTF">2019-12-05T11:29:37Z</dcterms:modified>
</cp:coreProperties>
</file>